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Libre Baskerville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Baskervill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ibreBaskerville-italic.fntdata"/><Relationship Id="rId14" Type="http://schemas.openxmlformats.org/officeDocument/2006/relationships/slide" Target="slides/slide9.xml"/><Relationship Id="rId36" Type="http://schemas.openxmlformats.org/officeDocument/2006/relationships/font" Target="fonts/LibreBaskervill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4/5/2023 10:38:59 AM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the dataset is the experience</a:t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the dataset is the experience</a:t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jmlr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1219201"/>
            <a:ext cx="7848600" cy="198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2400"/>
              <a:buFont typeface="Calibri"/>
              <a:buNone/>
            </a:pPr>
            <a:br>
              <a:rPr b="1" lang="en-US" sz="2400">
                <a:solidFill>
                  <a:srgbClr val="1338A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solidFill>
                  <a:srgbClr val="1338AD"/>
                </a:solidFill>
                <a:latin typeface="Calibri"/>
                <a:ea typeface="Calibri"/>
                <a:cs typeface="Calibri"/>
                <a:sym typeface="Calibri"/>
              </a:rPr>
              <a:t>Supervised and Unsupervised Learning</a:t>
            </a:r>
            <a:br>
              <a:rPr b="1" lang="en-US" sz="3600">
                <a:solidFill>
                  <a:srgbClr val="1338A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rgbClr val="1338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Supervised Learning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57200" y="12192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500"/>
              <a:buNone/>
            </a:pPr>
            <a:r>
              <a:rPr lang="en-US" sz="3500">
                <a:solidFill>
                  <a:srgbClr val="E36C09"/>
                </a:solidFill>
              </a:rPr>
              <a:t>Advantage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You have full control over what the machine is learning. 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You can easily test and debug your learning machine. 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Since the labelled data  is available you can easily inspect its output and find out what errors it’s making on what type of input data.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Supervised Learning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457200" y="12192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ct val="100000"/>
              <a:buNone/>
            </a:pPr>
            <a:r>
              <a:rPr lang="en-US" sz="3500">
                <a:solidFill>
                  <a:srgbClr val="E36C09"/>
                </a:solidFill>
              </a:rPr>
              <a:t>Disadvantage</a:t>
            </a:r>
            <a:endParaRPr/>
          </a:p>
          <a:p>
            <a:pPr indent="-342900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Collecting and labelling data is expensive and time-consuming.</a:t>
            </a:r>
            <a:endParaRPr/>
          </a:p>
          <a:p>
            <a:pPr indent="0" lvl="0" marL="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/>
              <a:t>    </a:t>
            </a:r>
            <a:r>
              <a:rPr lang="en-US" sz="3100">
                <a:solidFill>
                  <a:srgbClr val="E36C09"/>
                </a:solidFill>
              </a:rPr>
              <a:t>Example: Speech Recognition, Medical Image Analysis, etc.</a:t>
            </a:r>
            <a:endParaRPr/>
          </a:p>
          <a:p>
            <a:pPr indent="-165735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-165735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-165735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-165735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-165735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-342900" lvl="0" marL="34290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/>
              <a:t>Errors in your training data might confuse your algorithm and lower its accuracy. Garbage-in -&gt; Garbage-out</a:t>
            </a:r>
            <a:endParaRPr/>
          </a:p>
          <a:p>
            <a:pPr indent="0" lvl="0" marL="0" rtl="0" algn="l">
              <a:spcBef>
                <a:spcPts val="55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500"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1" y="2819400"/>
            <a:ext cx="235848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orm, dark&#10;&#10;Description automatically generated"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7890" y="2804160"/>
            <a:ext cx="235973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981200" y="5105400"/>
            <a:ext cx="210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Retinal Scan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4393180" y="5105400"/>
            <a:ext cx="3303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Intra-retinal cysts annotated scan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Unsupervised Learning</a:t>
            </a:r>
            <a:endParaRPr sz="4000">
              <a:solidFill>
                <a:srgbClr val="1338AD"/>
              </a:solidFill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9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50" y="3384471"/>
            <a:ext cx="3950030" cy="263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2634" y="3384352"/>
            <a:ext cx="3950208" cy="263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Clustering 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168" y="1600200"/>
            <a:ext cx="4677464" cy="3118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579795" y="3198348"/>
            <a:ext cx="2101933" cy="1318161"/>
          </a:xfrm>
          <a:prstGeom prst="ellipse">
            <a:avLst/>
          </a:prstGeom>
          <a:noFill/>
          <a:ln cap="flat" cmpd="sng" w="381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4287862" y="1767451"/>
            <a:ext cx="2397946" cy="1787037"/>
          </a:xfrm>
          <a:prstGeom prst="ellipse">
            <a:avLst/>
          </a:prstGeom>
          <a:noFill/>
          <a:ln cap="flat" cmpd="sng" w="381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4681728" y="3554488"/>
            <a:ext cx="2250118" cy="779750"/>
          </a:xfrm>
          <a:prstGeom prst="ellipse">
            <a:avLst/>
          </a:prstGeom>
          <a:noFill/>
          <a:ln cap="flat" cmpd="sng" w="381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400050" y="216658"/>
            <a:ext cx="8563356" cy="85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Clustering Genes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0" r="0" t="2236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 rot="-5400000">
            <a:off x="2434057" y="1427832"/>
            <a:ext cx="1230111" cy="456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Individuals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-5400000">
            <a:off x="1473930" y="1669479"/>
            <a:ext cx="245959" cy="51128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 rot="-5400000">
            <a:off x="2180352" y="1614224"/>
            <a:ext cx="245959" cy="62179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6"/>
          <p:cNvSpPr/>
          <p:nvPr/>
        </p:nvSpPr>
        <p:spPr>
          <a:xfrm rot="-5400000">
            <a:off x="3490669" y="1053710"/>
            <a:ext cx="245959" cy="171907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/>
          <p:nvPr/>
        </p:nvSpPr>
        <p:spPr>
          <a:xfrm rot="-5400000">
            <a:off x="4767536" y="1567052"/>
            <a:ext cx="245959" cy="71323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 rot="-5400000">
            <a:off x="5343609" y="1704212"/>
            <a:ext cx="245959" cy="43891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 rot="-5400000">
            <a:off x="6101613" y="1475612"/>
            <a:ext cx="245959" cy="89611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/>
          <p:nvPr/>
        </p:nvSpPr>
        <p:spPr>
          <a:xfrm rot="-5400000">
            <a:off x="7088217" y="1459977"/>
            <a:ext cx="245959" cy="896112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-166256" y="5943600"/>
            <a:ext cx="935775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Regulatory Mechanisms using Individual Variation Reveals Key Role for Chromatin Modification.  [Su-In Lee, Dana Pe'er, Aimee M. Dudley, George M. Church and Daphne Koller. ’06]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Need for Unsupervised Learning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Annotating large datasets is very costly and time consuming. Example: Speech Recognition, Medical Image Analysis, etc.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 may be cases where we don’t know how many/what classes is the data divided into. 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Example: Data Mining, Sentimental Analysis.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may want to use clustering to gain some insight into the structure of the data before designing a classifier.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Disadvantages of Unsupervised Learning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Unsupervised Learning is harder as compared to Supervised Learning. Since, making the inference is difficult due to unavailable labels.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do we know if results are meaningful since it has unlabelled data?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External evaluation- Expert analysis.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Internal evaluation- Objective function.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700213" y="228600"/>
            <a:ext cx="5743575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Reinforcement Learning</a:t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1143000" y="2141538"/>
            <a:ext cx="6858000" cy="4716462"/>
          </a:xfrm>
          <a:prstGeom prst="rect">
            <a:avLst/>
          </a:prstGeom>
          <a:solidFill>
            <a:srgbClr val="4A8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1323975" y="2422525"/>
            <a:ext cx="3157538" cy="393065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987" y="2886076"/>
            <a:ext cx="2957513" cy="28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4661297" y="2422525"/>
            <a:ext cx="3157538" cy="393065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381000" y="857071"/>
            <a:ext cx="8534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reinforcement learning algorithm, or agent, learns by interacting with its environment. The agent receives rewards by performing correctly and penalties for performing incorrectly. 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885950" y="6370639"/>
            <a:ext cx="5743575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/>
              <a:t>Reinforcement learning example: Fire fighting agent</a:t>
            </a:r>
            <a:endParaRPr/>
          </a:p>
        </p:txBody>
      </p:sp>
      <p:pic>
        <p:nvPicPr>
          <p:cNvPr descr="A screenshot of a cell phone&#10;&#10;Description automatically generated" id="252" name="Google Shape;2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394" y="3276600"/>
            <a:ext cx="3132535" cy="195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Need for Reinforcement Learning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457200" y="12192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Reinforcement learning can be used to solve very complex problems that cannot be solved by conventional techniques.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In the absence of a training dataset, it is bound to learn from its experience.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Reinforcement learning models can outperform humans in many tasks and learning process is similar to human learning. 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DeepMind’s AlphaGo program, a reinforcement learning model, beat the world champion </a:t>
            </a:r>
            <a:r>
              <a:rPr i="1" lang="en-US" sz="3000"/>
              <a:t>Lee Sedol</a:t>
            </a:r>
            <a:r>
              <a:rPr lang="en-US" sz="3000"/>
              <a:t> at the game of </a:t>
            </a:r>
            <a:r>
              <a:rPr i="1" lang="en-US" sz="3000"/>
              <a:t>Go</a:t>
            </a:r>
            <a:r>
              <a:rPr lang="en-US" sz="3000"/>
              <a:t> in March 2016. 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Disadvantages of Reinforcement Learning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Reinforcement learning needs a lot of data and a lot of computation. It is data-hungry.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 for solving video games and puzzles it performs well.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Reinforcement learning assumes the world is Markovian, which it is not.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Markovian model describes a sequence of possible events in which the probability of each event depends only on the state attained in the previous event.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-2" l="348" r="-2" t="0"/>
          <a:stretch/>
        </p:blipFill>
        <p:spPr>
          <a:xfrm>
            <a:off x="1219200" y="914400"/>
            <a:ext cx="6600825" cy="57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74527" y="86380"/>
            <a:ext cx="813607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338AD"/>
                </a:solidFill>
                <a:latin typeface="Calibri"/>
                <a:ea typeface="Calibri"/>
                <a:cs typeface="Calibri"/>
                <a:sym typeface="Calibri"/>
              </a:rPr>
              <a:t>Different Machine Learning Paradigms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What is classification problem?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Let there are two classes of objects.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– Class 1: Set of dog pictures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– Class 2: Set of cat pictures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Problem is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    – Given a picture, you should say whether it  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        is cat or dog.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    – For a human being it is easy…, but for a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       machine it is a non-trivial problem.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What is classification problem?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978" y="1193800"/>
            <a:ext cx="8014422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Classification: Supervised Learning 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200"/>
              <a:buNone/>
            </a:pPr>
            <a:r>
              <a:rPr lang="en-US">
                <a:solidFill>
                  <a:srgbClr val="E36C09"/>
                </a:solidFill>
              </a:rPr>
              <a:t>Training Phase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828606"/>
            <a:ext cx="8128000" cy="480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Classification: Supervised Learning 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200"/>
              <a:buNone/>
            </a:pPr>
            <a:r>
              <a:rPr lang="en-US">
                <a:solidFill>
                  <a:srgbClr val="E36C09"/>
                </a:solidFill>
              </a:rPr>
              <a:t>Testing Phase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016124"/>
            <a:ext cx="8456366" cy="42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What is Learning?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Child has learnt what is it that is common among dogs … and, what is it that is common among cats… also, what are the distinguishing features/attributes.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Child has learnt the pattern (regularity) behind all dogs and the pattern behind all cats.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Child then recognized a test image as having a particular pattern that is unique to dogs.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E36C0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What is Regression Problem?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457200" y="12954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E36C09"/>
              </a:solidFill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1211592"/>
            <a:ext cx="8277225" cy="557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Popular ML algorithms</a:t>
            </a:r>
            <a:endParaRPr/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Classification</a:t>
            </a:r>
            <a:endParaRPr/>
          </a:p>
        </p:txBody>
      </p:sp>
      <p:sp>
        <p:nvSpPr>
          <p:cNvPr id="311" name="Google Shape;311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Linear Classifiers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Support Vector Machines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Decision Trees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K-Nearest Neighbor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Random Forest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Regression</a:t>
            </a:r>
            <a:endParaRPr/>
          </a:p>
        </p:txBody>
      </p:sp>
      <p:sp>
        <p:nvSpPr>
          <p:cNvPr id="313" name="Google Shape;313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Linear Regression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Logistic Regression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Polynomial Regression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Resources: Journals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Journal of Machine Learning Research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www.jmlr.org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IEEE Transactions on Neural Networks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IEEE Transactions on Pattern Analysis and Machine Intelligence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Annals of Statistics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Journal of the American Statistical Association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Resources: Conferences</a:t>
            </a:r>
            <a:endParaRPr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533400" y="1219200"/>
            <a:ext cx="80010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International Conference on Machine learning (ICML)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European Conference on Machine Learning (ECML)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Neural Information Processing Systems (NIPS)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Computational Learning 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International Joint Conference on Artificial Intelligence (IJCAI)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ACM SIGKDD Conference on Knowledge Discovery and Data Mining (KDD)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IEEE Int. Conf. on Data Mining (ICDM)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457200" y="15240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None/>
            </a:pPr>
            <a:r>
              <a:t/>
            </a:r>
            <a:endParaRPr b="1">
              <a:solidFill>
                <a:srgbClr val="1338AD"/>
              </a:solidFill>
            </a:endParaRPr>
          </a:p>
          <a:p>
            <a:pPr indent="0" lvl="2" marL="54864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t/>
            </a:r>
            <a:endParaRPr sz="2400"/>
          </a:p>
        </p:txBody>
      </p:sp>
      <p:sp>
        <p:nvSpPr>
          <p:cNvPr id="331" name="Google Shape;331;p41"/>
          <p:cNvSpPr txBox="1"/>
          <p:nvPr/>
        </p:nvSpPr>
        <p:spPr>
          <a:xfrm>
            <a:off x="2133600" y="3200400"/>
            <a:ext cx="538480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338A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You: Question?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Supervised Learning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learn an unknown </a:t>
            </a:r>
            <a:r>
              <a:rPr i="1" lang="en-US">
                <a:solidFill>
                  <a:srgbClr val="0000FF"/>
                </a:solidFill>
              </a:rPr>
              <a:t>target function</a:t>
            </a:r>
            <a:r>
              <a:rPr lang="en-US"/>
              <a:t> </a:t>
            </a:r>
            <a:r>
              <a:rPr lang="en-US">
                <a:solidFill>
                  <a:srgbClr val="C147B2"/>
                </a:solidFill>
              </a:rPr>
              <a:t>f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Input: a </a:t>
            </a:r>
            <a:r>
              <a:rPr i="1" lang="en-US">
                <a:solidFill>
                  <a:srgbClr val="0000FF"/>
                </a:solidFill>
              </a:rPr>
              <a:t>training set </a:t>
            </a:r>
            <a:r>
              <a:rPr lang="en-US"/>
              <a:t>of </a:t>
            </a:r>
            <a:r>
              <a:rPr i="1" lang="en-US">
                <a:solidFill>
                  <a:srgbClr val="0000FF"/>
                </a:solidFill>
              </a:rPr>
              <a:t>labeled examples</a:t>
            </a:r>
            <a:r>
              <a:rPr lang="en-US"/>
              <a:t> </a:t>
            </a:r>
            <a:r>
              <a:rPr lang="en-US">
                <a:solidFill>
                  <a:srgbClr val="C147B2"/>
                </a:solidFill>
              </a:rPr>
              <a:t>(x</a:t>
            </a:r>
            <a:r>
              <a:rPr baseline="-25000" lang="en-US">
                <a:solidFill>
                  <a:srgbClr val="C147B2"/>
                </a:solidFill>
              </a:rPr>
              <a:t>j</a:t>
            </a:r>
            <a:r>
              <a:rPr lang="en-US">
                <a:solidFill>
                  <a:srgbClr val="C147B2"/>
                </a:solidFill>
              </a:rPr>
              <a:t>,y</a:t>
            </a:r>
            <a:r>
              <a:rPr baseline="-25000" lang="en-US">
                <a:solidFill>
                  <a:srgbClr val="C147B2"/>
                </a:solidFill>
              </a:rPr>
              <a:t>j</a:t>
            </a:r>
            <a:r>
              <a:rPr lang="en-US">
                <a:solidFill>
                  <a:srgbClr val="C147B2"/>
                </a:solidFill>
              </a:rPr>
              <a:t>)</a:t>
            </a:r>
            <a:r>
              <a:rPr lang="en-US"/>
              <a:t>        where </a:t>
            </a:r>
            <a:r>
              <a:rPr lang="en-US">
                <a:solidFill>
                  <a:srgbClr val="C147B2"/>
                </a:solidFill>
              </a:rPr>
              <a:t> y</a:t>
            </a:r>
            <a:r>
              <a:rPr baseline="-25000" lang="en-US">
                <a:solidFill>
                  <a:srgbClr val="C147B2"/>
                </a:solidFill>
              </a:rPr>
              <a:t>j </a:t>
            </a:r>
            <a:r>
              <a:rPr lang="en-US">
                <a:solidFill>
                  <a:srgbClr val="C147B2"/>
                </a:solidFill>
              </a:rPr>
              <a:t>= f(x</a:t>
            </a:r>
            <a:r>
              <a:rPr baseline="-25000" lang="en-US">
                <a:solidFill>
                  <a:srgbClr val="C147B2"/>
                </a:solidFill>
              </a:rPr>
              <a:t>j</a:t>
            </a:r>
            <a:r>
              <a:rPr lang="en-US">
                <a:solidFill>
                  <a:srgbClr val="C147B2"/>
                </a:solidFill>
              </a:rPr>
              <a:t>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E.g., </a:t>
            </a:r>
            <a:r>
              <a:rPr lang="en-US" sz="2800">
                <a:solidFill>
                  <a:srgbClr val="C147B2"/>
                </a:solidFill>
              </a:rPr>
              <a:t>x</a:t>
            </a:r>
            <a:r>
              <a:rPr baseline="-25000" lang="en-US" sz="2800">
                <a:solidFill>
                  <a:srgbClr val="C147B2"/>
                </a:solidFill>
              </a:rPr>
              <a:t>j</a:t>
            </a:r>
            <a:r>
              <a:rPr lang="en-US" sz="2800"/>
              <a:t> is an image, </a:t>
            </a:r>
            <a:r>
              <a:rPr lang="en-US" sz="2800">
                <a:solidFill>
                  <a:srgbClr val="C147B2"/>
                </a:solidFill>
              </a:rPr>
              <a:t>f(x</a:t>
            </a:r>
            <a:r>
              <a:rPr baseline="-25000" lang="en-US" sz="2800">
                <a:solidFill>
                  <a:srgbClr val="C147B2"/>
                </a:solidFill>
              </a:rPr>
              <a:t>j</a:t>
            </a:r>
            <a:r>
              <a:rPr lang="en-US" sz="2800">
                <a:solidFill>
                  <a:srgbClr val="C147B2"/>
                </a:solidFill>
              </a:rPr>
              <a:t>)</a:t>
            </a:r>
            <a:r>
              <a:rPr lang="en-US" sz="2800"/>
              <a:t> is the label “giraffe”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Output: </a:t>
            </a:r>
            <a:r>
              <a:rPr i="1" lang="en-US">
                <a:solidFill>
                  <a:srgbClr val="0000FF"/>
                </a:solidFill>
              </a:rPr>
              <a:t>hypothesis</a:t>
            </a:r>
            <a:r>
              <a:rPr lang="en-US"/>
              <a:t> </a:t>
            </a:r>
            <a:r>
              <a:rPr lang="en-US">
                <a:solidFill>
                  <a:srgbClr val="C147B2"/>
                </a:solidFill>
              </a:rPr>
              <a:t>h</a:t>
            </a:r>
            <a:r>
              <a:rPr lang="en-US"/>
              <a:t> that is “close” to </a:t>
            </a:r>
            <a:r>
              <a:rPr lang="en-US">
                <a:solidFill>
                  <a:srgbClr val="C147B2"/>
                </a:solidFill>
              </a:rPr>
              <a:t>f</a:t>
            </a:r>
            <a:r>
              <a:rPr lang="en-US">
                <a:solidFill>
                  <a:srgbClr val="000000"/>
                </a:solidFill>
              </a:rPr>
              <a:t>, i.e., predicts well on unseen examples (“</a:t>
            </a:r>
            <a:r>
              <a:rPr i="1" lang="en-US">
                <a:solidFill>
                  <a:srgbClr val="0000FF"/>
                </a:solidFill>
              </a:rPr>
              <a:t>test set</a:t>
            </a:r>
            <a:r>
              <a:rPr lang="en-US">
                <a:solidFill>
                  <a:srgbClr val="000000"/>
                </a:solidFill>
              </a:rPr>
              <a:t>”)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possible hypothesis families for </a:t>
            </a:r>
            <a:r>
              <a:rPr lang="en-US">
                <a:solidFill>
                  <a:srgbClr val="C147B2"/>
                </a:solidFill>
              </a:rPr>
              <a:t>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Linear models, logistic regression, neural networks, decision trees, examples (nearest-neighbor) etc.</a:t>
            </a:r>
            <a:endParaRPr/>
          </a:p>
          <a:p>
            <a:pPr indent="-120650" lvl="1" marL="74295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6019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Adapted from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Stuart Russell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Housing Price Prediction</a:t>
            </a:r>
            <a:endParaRPr>
              <a:solidFill>
                <a:srgbClr val="1338AD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186" y="2971800"/>
            <a:ext cx="4624779" cy="309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4849173" y="5743152"/>
            <a:ext cx="2097314" cy="838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33400" y="5638590"/>
            <a:ext cx="1682986" cy="8384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4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13" name="Google Shape;113;p16"/>
          <p:cNvCxnSpPr/>
          <p:nvPr/>
        </p:nvCxnSpPr>
        <p:spPr>
          <a:xfrm rot="10800000">
            <a:off x="3474446" y="5504115"/>
            <a:ext cx="0" cy="562595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6513286" y="4273799"/>
            <a:ext cx="2097314" cy="8384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5795" r="-3766" t="-115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 flipH="1" rot="1732402">
            <a:off x="5435950" y="4250090"/>
            <a:ext cx="1136528" cy="47418"/>
          </a:xfrm>
          <a:custGeom>
            <a:rect b="b" l="l" r="r" t="t"/>
            <a:pathLst>
              <a:path extrusionOk="0" h="699423" w="674737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extrusionOk="0" fill="none" h="699423" w="674737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00050" y="1193433"/>
            <a:ext cx="8743950" cy="45638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253" r="0" t="-26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Housing Price Prediction</a:t>
            </a:r>
            <a:endParaRPr>
              <a:solidFill>
                <a:srgbClr val="1338AD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186" y="2971800"/>
            <a:ext cx="4624779" cy="309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849173" y="5743152"/>
            <a:ext cx="2097314" cy="838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57200" y="5257800"/>
            <a:ext cx="1682986" cy="8384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48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 rot="10800000">
            <a:off x="3474446" y="5504115"/>
            <a:ext cx="0" cy="562595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7"/>
          <p:cNvSpPr txBox="1"/>
          <p:nvPr/>
        </p:nvSpPr>
        <p:spPr>
          <a:xfrm>
            <a:off x="6513286" y="4273799"/>
            <a:ext cx="2097314" cy="8384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5795" r="-3766" t="-115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 flipH="1" rot="1732402">
            <a:off x="5435950" y="4250090"/>
            <a:ext cx="1136528" cy="47418"/>
          </a:xfrm>
          <a:custGeom>
            <a:rect b="b" l="l" r="r" t="t"/>
            <a:pathLst>
              <a:path extrusionOk="0" h="699423" w="674737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extrusionOk="0" fill="none" h="699423" w="674737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400050" y="1193433"/>
            <a:ext cx="8743950" cy="45638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253" r="0" t="-26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1952" y="2971800"/>
            <a:ext cx="4625048" cy="309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3368040" y="5029200"/>
            <a:ext cx="137160" cy="137160"/>
          </a:xfrm>
          <a:prstGeom prst="ellipse">
            <a:avLst/>
          </a:prstGeom>
          <a:solidFill>
            <a:srgbClr val="0099FF"/>
          </a:solidFill>
          <a:ln cap="flat" cmpd="sng" w="25400">
            <a:solidFill>
              <a:srgbClr val="009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00050" y="6059269"/>
            <a:ext cx="8667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Solution: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fitting linear/quadratic functions to the dataset.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High-dimensional Features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00050" y="1311626"/>
            <a:ext cx="8563356" cy="4563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88" r="0" t="-16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861210" y="2449678"/>
            <a:ext cx="2843893" cy="45638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-33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3016336" y="2212731"/>
            <a:ext cx="2398816" cy="32162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4231" r="0" t="-15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flipH="1" rot="10800000">
            <a:off x="5342392" y="3629168"/>
            <a:ext cx="706648" cy="1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" name="Google Shape;142;p18"/>
          <p:cNvSpPr txBox="1"/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187545" y="3375095"/>
            <a:ext cx="2843893" cy="45638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price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Supervised Learning in CV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400050" y="1219200"/>
            <a:ext cx="8563356" cy="4563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37" r="0" t="-1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1963" y="2286000"/>
            <a:ext cx="5163874" cy="3616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686408" y="6172200"/>
            <a:ext cx="72383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 Large Scale Visual Recognition Challenge. Russakovsky et al.’2015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1338AD"/>
                </a:solidFill>
              </a:rPr>
              <a:t>Supervised Learning in CV</a:t>
            </a:r>
            <a:endParaRPr sz="4000"/>
          </a:p>
        </p:txBody>
      </p:sp>
      <p:sp>
        <p:nvSpPr>
          <p:cNvPr id="158" name="Google Shape;158;p20"/>
          <p:cNvSpPr txBox="1"/>
          <p:nvPr/>
        </p:nvSpPr>
        <p:spPr>
          <a:xfrm>
            <a:off x="928639" y="6324600"/>
            <a:ext cx="7529561" cy="1740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53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 Large Scale Visual Recognition Challenge. Russakovsky et al.’2015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762" y="2238491"/>
            <a:ext cx="5498275" cy="38741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400050" y="1066800"/>
            <a:ext cx="8563356" cy="45638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637" r="0" t="-17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338AD"/>
              </a:buClr>
              <a:buSzPct val="100000"/>
              <a:buFont typeface="Calibri"/>
              <a:buNone/>
            </a:pPr>
            <a:r>
              <a:rPr lang="en-US">
                <a:solidFill>
                  <a:srgbClr val="1338AD"/>
                </a:solidFill>
              </a:rPr>
              <a:t>Supervised Learning in Natural Language Processing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28244" y="1454904"/>
            <a:ext cx="8563356" cy="6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Machine translation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3253"/>
            <a:ext cx="9144000" cy="25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400050" y="4953000"/>
            <a:ext cx="8563356" cy="1720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38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course only covers the basic and fundamental techniques of supervised learning (which are not enough for solving hard vision or NLP problems.)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054059" y="4046764"/>
            <a:ext cx="2843893" cy="45638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fmla="val 69167" name="adj1"/>
              <a:gd fmla="val 50000" name="adj2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782910" y="4046764"/>
            <a:ext cx="2843893" cy="45638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 flipH="1" rot="10800000">
            <a:off x="4171263" y="4322623"/>
            <a:ext cx="706648" cy="1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